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5" r:id="rId19"/>
    <p:sldId id="276" r:id="rId20"/>
    <p:sldId id="271" r:id="rId21"/>
    <p:sldId id="278" r:id="rId22"/>
    <p:sldId id="274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6" r:id="rId42"/>
    <p:sldId id="298" r:id="rId43"/>
    <p:sldId id="277" r:id="rId44"/>
  </p:sldIdLst>
  <p:sldSz cx="12192000" cy="6858000"/>
  <p:notesSz cx="6858000" cy="9144000"/>
  <p:embeddedFontLst>
    <p:embeddedFont>
      <p:font typeface="Raleway" panose="020B0503030101060003" pitchFamily="34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InputMono" panose="02000509020000090004" pitchFamily="49" charset="0"/>
      <p:regular r:id="rId53"/>
      <p:bold r:id="rId54"/>
      <p:italic r:id="rId55"/>
      <p:boldItalic r:id="rId56"/>
    </p:embeddedFont>
    <p:embeddedFont>
      <p:font typeface="Lato" panose="020F0502020204030203" pitchFamily="34" charset="0"/>
      <p:regular r:id="rId57"/>
      <p:bold r:id="rId58"/>
      <p:italic r:id="rId59"/>
      <p:boldItalic r:id="rId60"/>
    </p:embeddedFont>
    <p:embeddedFont>
      <p:font typeface="Baskerville Old Face" panose="02020602080505020303" pitchFamily="18" charset="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F8F8F8">
              <a:alpha val="74902"/>
            </a:srgbClr>
          </a:solidFill>
        </p:spPr>
        <p:txBody>
          <a:bodyPr anchor="ctr"/>
          <a:lstStyle>
            <a:lvl1pPr algn="ctr">
              <a:defRPr sz="6000"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FFFFFF">
              <a:alpha val="74902"/>
            </a:srgbClr>
          </a:solidFill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F7F5-7785-4D5B-98FF-048C916768AF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7DF5-274C-4169-A870-E05DB0EC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51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F7F5-7785-4D5B-98FF-048C916768AF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7DF5-274C-4169-A870-E05DB0EC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71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F7F5-7785-4D5B-98FF-048C916768AF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7DF5-274C-4169-A870-E05DB0EC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4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75000"/>
            </a:srgbClr>
          </a:solidFill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>
              <a:alpha val="75000"/>
            </a:srgbClr>
          </a:solidFill>
        </p:spPr>
        <p:txBody>
          <a:bodyPr lIns="182880" tIns="182880" rIns="182880" bIns="182880"/>
          <a:lstStyle>
            <a:lvl1pPr marL="228600" indent="-228600">
              <a:buFontTx/>
              <a:buBlip>
                <a:blip r:embed="rId2"/>
              </a:buBlip>
              <a:defRPr/>
            </a:lvl1pPr>
            <a:lvl2pPr marL="685800" indent="-22860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600200" indent="-2286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F7F5-7785-4D5B-98FF-048C916768AF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7DF5-274C-4169-A870-E05DB0EC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96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F7F5-7785-4D5B-98FF-048C916768AF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7DF5-274C-4169-A870-E05DB0EC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1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F7F5-7785-4D5B-98FF-048C916768AF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7DF5-274C-4169-A870-E05DB0EC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11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F7F5-7785-4D5B-98FF-048C916768AF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7DF5-274C-4169-A870-E05DB0EC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32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F7F5-7785-4D5B-98FF-048C916768AF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7DF5-274C-4169-A870-E05DB0EC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06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F7F5-7785-4D5B-98FF-048C916768AF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7DF5-274C-4169-A870-E05DB0EC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5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F7F5-7785-4D5B-98FF-048C916768AF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7DF5-274C-4169-A870-E05DB0EC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7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F7F5-7785-4D5B-98FF-048C916768AF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7DF5-274C-4169-A870-E05DB0EC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0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vert="horz" lIns="182880" tIns="182880" rIns="182880" bIns="18288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CF7F5-7785-4D5B-98FF-048C916768AF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77DF5-274C-4169-A870-E05DB0ECB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1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4"/>
        </a:buBlip>
        <a:defRPr sz="28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4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0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18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18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orsooth/BST-analysi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Geometry_of_binary_search_trees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Geometric Interpretation of BSTs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0036" y="3602038"/>
            <a:ext cx="6149131" cy="760237"/>
          </a:xfrm>
        </p:spPr>
        <p:txBody>
          <a:bodyPr/>
          <a:lstStyle/>
          <a:p>
            <a:r>
              <a:rPr lang="en-US" dirty="0"/>
              <a:t>Matt </a:t>
            </a:r>
            <a:r>
              <a:rPr lang="en-US" dirty="0" err="1"/>
              <a:t>Asnes</a:t>
            </a:r>
            <a:r>
              <a:rPr lang="en-US" dirty="0"/>
              <a:t> and Harrison Kaiser</a:t>
            </a:r>
          </a:p>
        </p:txBody>
      </p:sp>
    </p:spTree>
    <p:extLst>
      <p:ext uri="{BB962C8B-B14F-4D97-AF65-F5344CB8AC3E}">
        <p14:creationId xmlns:p14="http://schemas.microsoft.com/office/powerpoint/2010/main" val="266853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Optimality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8731"/>
          </a:xfrm>
        </p:spPr>
        <p:txBody>
          <a:bodyPr/>
          <a:lstStyle/>
          <a:p>
            <a:r>
              <a:rPr lang="en-US" dirty="0"/>
              <a:t> A BST algorithm behaves deterministically on a sequence of operations</a:t>
            </a:r>
          </a:p>
          <a:p>
            <a:r>
              <a:rPr lang="en-US" dirty="0"/>
              <a:t> A sequence of operations defines a set of points in a 2D space</a:t>
            </a:r>
          </a:p>
          <a:p>
            <a:r>
              <a:rPr lang="en-US" dirty="0"/>
              <a:t> Plotting the accesses a BST makes along with the operations creates an </a:t>
            </a:r>
            <a:r>
              <a:rPr lang="en-US" dirty="0" err="1"/>
              <a:t>arborally</a:t>
            </a:r>
            <a:r>
              <a:rPr lang="en-US" dirty="0"/>
              <a:t> satisfied point set</a:t>
            </a:r>
          </a:p>
          <a:p>
            <a:r>
              <a:rPr lang="en-US" dirty="0"/>
              <a:t>Then optimality is equivalent to a minimization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43573" y="4957894"/>
            <a:ext cx="8984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</a:rPr>
              <a:t>Finding the best BST execution for a sequence of operations is equivalent to finding the minimum cardinality set of points that is </a:t>
            </a:r>
            <a:r>
              <a:rPr lang="en-US" sz="2400" dirty="0" err="1">
                <a:latin typeface="Lato" panose="020F0502020204030203" pitchFamily="34" charset="0"/>
              </a:rPr>
              <a:t>arborally</a:t>
            </a:r>
            <a:r>
              <a:rPr lang="en-US" sz="2400" dirty="0">
                <a:latin typeface="Lato" panose="020F0502020204030203" pitchFamily="34" charset="0"/>
              </a:rPr>
              <a:t> satisfied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2208" y="4720882"/>
            <a:ext cx="662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Baskerville Old Face" panose="02020602080505020303" pitchFamily="18" charset="0"/>
              </a:rPr>
              <a:t>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57606" y="4812449"/>
            <a:ext cx="662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Baskerville Old Face" panose="02020602080505020303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734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6736"/>
            <a:ext cx="10515600" cy="6018897"/>
          </a:xfrm>
        </p:spPr>
        <p:txBody>
          <a:bodyPr/>
          <a:lstStyle/>
          <a:p>
            <a:pPr algn="ctr"/>
            <a:r>
              <a:rPr lang="en-US" dirty="0"/>
              <a:t>Part II: Our Project</a:t>
            </a:r>
          </a:p>
        </p:txBody>
      </p:sp>
    </p:spTree>
    <p:extLst>
      <p:ext uri="{BB962C8B-B14F-4D97-AF65-F5344CB8AC3E}">
        <p14:creationId xmlns:p14="http://schemas.microsoft.com/office/powerpoint/2010/main" val="122801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of BST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76706" cy="4351338"/>
          </a:xfrm>
        </p:spPr>
        <p:txBody>
          <a:bodyPr/>
          <a:lstStyle/>
          <a:p>
            <a:r>
              <a:rPr lang="en-US" dirty="0"/>
              <a:t> Program to generate point set plots of BST operations &amp; accesses</a:t>
            </a:r>
          </a:p>
          <a:p>
            <a:r>
              <a:rPr lang="en-US" dirty="0"/>
              <a:t> Input: operations and their arguments</a:t>
            </a:r>
          </a:p>
          <a:p>
            <a:r>
              <a:rPr lang="en-US" dirty="0"/>
              <a:t> Input: a BST algorithm</a:t>
            </a:r>
          </a:p>
          <a:p>
            <a:r>
              <a:rPr lang="en-US" dirty="0"/>
              <a:t> Output: plots &amp; analysis</a:t>
            </a:r>
          </a:p>
          <a:p>
            <a:r>
              <a:rPr lang="en-US" dirty="0"/>
              <a:t> Simple, RB, Splay, AVL, WAVL, OPT, Greedy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77094" y="1856006"/>
            <a:ext cx="5176706" cy="4351338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horz" lIns="182880" tIns="182880" rIns="182880" bIns="1828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355" y="1992384"/>
            <a:ext cx="4370184" cy="401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52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8615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7172" name="Picture 4" descr="https://github.com/forsooth/BST-analysis/blob/master/img/arch.png?raw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78" y="2031407"/>
            <a:ext cx="9733841" cy="444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023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9744" y="1825624"/>
            <a:ext cx="5163129" cy="48707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21" y="2031556"/>
            <a:ext cx="4518773" cy="445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7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4472045"/>
            <a:ext cx="4656588" cy="2021034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horz" lIns="182880" tIns="182880" rIns="182880" bIns="1828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altLang="en-US" sz="5400" dirty="0">
              <a:latin typeface="InputMono" panose="020005090200000900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Arboral</a:t>
            </a:r>
            <a:r>
              <a:rPr lang="en-US" dirty="0"/>
              <a:t> Satisfaction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215564" cy="251148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InputMono" panose="02000509020000090004" pitchFamily="49" charset="0"/>
              </a:rPr>
              <a:t># input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InputMono" panose="02000509020000090004" pitchFamily="49" charset="0"/>
              </a:rPr>
              <a:t>ins 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InputMono" panose="02000509020000090004" pitchFamily="49" charset="0"/>
              </a:rPr>
              <a:t>ins 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InputMono" panose="02000509020000090004" pitchFamily="49" charset="0"/>
              </a:rPr>
              <a:t>ins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InputMono" panose="02000509020000090004" pitchFamily="49" charset="0"/>
              </a:rPr>
              <a:t>ins 2</a:t>
            </a:r>
            <a:r>
              <a:rPr lang="en-US" altLang="en-US" sz="2000" dirty="0">
                <a:latin typeface="InputMono" panose="02000509020000090004" pitchFamily="49" charset="0"/>
              </a:rPr>
              <a:t> </a:t>
            </a:r>
            <a:endParaRPr lang="en-US" altLang="en-US" sz="5400" dirty="0">
              <a:latin typeface="InputMono" panose="02000509020000090004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264015" y="1825625"/>
            <a:ext cx="2230773" cy="2511483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horz" lIns="182880" tIns="182880" rIns="182880" bIns="1828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altLang="en-US" sz="5400" dirty="0">
              <a:latin typeface="InputMono" panose="02000509020000090004" pitchFamily="49" charset="0"/>
            </a:endParaRPr>
          </a:p>
        </p:txBody>
      </p:sp>
      <p:pic>
        <p:nvPicPr>
          <p:cNvPr id="12" name="Picture 4" descr="https://upload.wikimedia.org/wikipedia/commons/f/fe/Geometrical_view_of_binary_search_trees_-_access_sequence_onl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94" y="4709019"/>
            <a:ext cx="1723690" cy="153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upload.wikimedia.org/wikipedia/commons/7/7f/StaticBinarySearchTree_GeometricalView_examp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264" y="2127740"/>
            <a:ext cx="1810273" cy="190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5705037" y="1825625"/>
            <a:ext cx="5648763" cy="4667454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horz" lIns="182880" tIns="182880" rIns="182880" bIns="1828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altLang="en-US" sz="5400" dirty="0">
              <a:latin typeface="InputMono" panose="02000509020000090004" pitchFamily="49" charset="0"/>
            </a:endParaRPr>
          </a:p>
        </p:txBody>
      </p:sp>
      <p:pic>
        <p:nvPicPr>
          <p:cNvPr id="17" name="Picture 4" descr="https://upload.wikimedia.org/wikipedia/commons/3/37/Geometrical_view_of_binary_search_trees_-_access_sequen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064" y="4725834"/>
            <a:ext cx="1714644" cy="153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852" y="2040849"/>
            <a:ext cx="4255132" cy="42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25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5992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07853" y="1825625"/>
            <a:ext cx="5145947" cy="4351338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horz" lIns="182880" tIns="182880" rIns="182880" bIns="1828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2879" t="7737" r="12614" b="6391"/>
          <a:stretch/>
        </p:blipFill>
        <p:spPr>
          <a:xfrm>
            <a:off x="6828639" y="1947565"/>
            <a:ext cx="4106182" cy="4046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63030" t="6797" r="12683" b="6881"/>
          <a:stretch/>
        </p:blipFill>
        <p:spPr>
          <a:xfrm>
            <a:off x="1485190" y="1947565"/>
            <a:ext cx="4085099" cy="408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02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5992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07853" y="1825625"/>
            <a:ext cx="5145947" cy="4351338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horz" lIns="182880" tIns="182880" rIns="182880" bIns="1828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279" y="2003613"/>
            <a:ext cx="3991093" cy="3995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9"/>
          <a:stretch/>
        </p:blipFill>
        <p:spPr>
          <a:xfrm>
            <a:off x="1404587" y="2003613"/>
            <a:ext cx="4031871" cy="399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24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"/>
          <a:stretch/>
        </p:blipFill>
        <p:spPr>
          <a:xfrm>
            <a:off x="3238149" y="559307"/>
            <a:ext cx="5307531" cy="540229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Simple BST, Random Inserts</a:t>
            </a:r>
          </a:p>
        </p:txBody>
      </p:sp>
    </p:spTree>
    <p:extLst>
      <p:ext uri="{BB962C8B-B14F-4D97-AF65-F5344CB8AC3E}">
        <p14:creationId xmlns:p14="http://schemas.microsoft.com/office/powerpoint/2010/main" val="1528872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592" y="536208"/>
            <a:ext cx="5385733" cy="541493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Red–Black Tree, Random Inserts</a:t>
            </a:r>
          </a:p>
        </p:txBody>
      </p:sp>
    </p:spTree>
    <p:extLst>
      <p:ext uri="{BB962C8B-B14F-4D97-AF65-F5344CB8AC3E}">
        <p14:creationId xmlns:p14="http://schemas.microsoft.com/office/powerpoint/2010/main" val="2259323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6736"/>
            <a:ext cx="10515600" cy="6018897"/>
          </a:xfrm>
        </p:spPr>
        <p:txBody>
          <a:bodyPr/>
          <a:lstStyle/>
          <a:p>
            <a:pPr algn="ctr"/>
            <a:r>
              <a:rPr lang="en-US" dirty="0"/>
              <a:t>Part I: Some Review</a:t>
            </a:r>
          </a:p>
        </p:txBody>
      </p:sp>
    </p:spTree>
    <p:extLst>
      <p:ext uri="{BB962C8B-B14F-4D97-AF65-F5344CB8AC3E}">
        <p14:creationId xmlns:p14="http://schemas.microsoft.com/office/powerpoint/2010/main" val="1855797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683" y="591127"/>
            <a:ext cx="5285406" cy="5376435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 Splay Tree: Random Inserts, Then Increasing Inserts, Then Random</a:t>
            </a:r>
          </a:p>
        </p:txBody>
      </p:sp>
    </p:spTree>
    <p:extLst>
      <p:ext uri="{BB962C8B-B14F-4D97-AF65-F5344CB8AC3E}">
        <p14:creationId xmlns:p14="http://schemas.microsoft.com/office/powerpoint/2010/main" val="2429016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3" y="609304"/>
            <a:ext cx="5246255" cy="526874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 Simple BST: Perfectly Balanced Inserts</a:t>
            </a:r>
          </a:p>
        </p:txBody>
      </p:sp>
    </p:spTree>
    <p:extLst>
      <p:ext uri="{BB962C8B-B14F-4D97-AF65-F5344CB8AC3E}">
        <p14:creationId xmlns:p14="http://schemas.microsoft.com/office/powerpoint/2010/main" val="1173652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Game: AVL, Splay, Simple, Red–Black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635" y="1821877"/>
            <a:ext cx="11490037" cy="37845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279" y="2306915"/>
            <a:ext cx="2752398" cy="2782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9" y="2316415"/>
            <a:ext cx="2761254" cy="2782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258" y="2297415"/>
            <a:ext cx="2798021" cy="28010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217" y="2297416"/>
            <a:ext cx="2777041" cy="28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27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399" y="619396"/>
            <a:ext cx="5248563" cy="524856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 Splay Tree: Increasing Inserts, Decreasing Searches</a:t>
            </a:r>
          </a:p>
        </p:txBody>
      </p:sp>
    </p:spTree>
    <p:extLst>
      <p:ext uri="{BB962C8B-B14F-4D97-AF65-F5344CB8AC3E}">
        <p14:creationId xmlns:p14="http://schemas.microsoft.com/office/powerpoint/2010/main" val="673307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399" y="619396"/>
            <a:ext cx="5248563" cy="52485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99" y="619396"/>
            <a:ext cx="5226371" cy="524856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 Splay Tree: Increasing Inserts, Decreasing Searches</a:t>
            </a:r>
          </a:p>
        </p:txBody>
      </p:sp>
    </p:spTree>
    <p:extLst>
      <p:ext uri="{BB962C8B-B14F-4D97-AF65-F5344CB8AC3E}">
        <p14:creationId xmlns:p14="http://schemas.microsoft.com/office/powerpoint/2010/main" val="3999867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399" y="619396"/>
            <a:ext cx="5248563" cy="52485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99" y="619396"/>
            <a:ext cx="5226371" cy="5248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399" y="619396"/>
            <a:ext cx="5248563" cy="527654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 Splay Tree: Increasing Inserts, Decreasing Searches</a:t>
            </a:r>
          </a:p>
        </p:txBody>
      </p:sp>
    </p:spTree>
    <p:extLst>
      <p:ext uri="{BB962C8B-B14F-4D97-AF65-F5344CB8AC3E}">
        <p14:creationId xmlns:p14="http://schemas.microsoft.com/office/powerpoint/2010/main" val="990228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399" y="619396"/>
            <a:ext cx="5248563" cy="52485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99" y="619396"/>
            <a:ext cx="5226371" cy="5248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399" y="619396"/>
            <a:ext cx="5248563" cy="5276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6399" y="619396"/>
            <a:ext cx="5242979" cy="524856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6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6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 Splay Tree: Increasing Inserts, Decreasing Searches</a:t>
            </a:r>
          </a:p>
        </p:txBody>
      </p:sp>
    </p:spTree>
    <p:extLst>
      <p:ext uri="{BB962C8B-B14F-4D97-AF65-F5344CB8AC3E}">
        <p14:creationId xmlns:p14="http://schemas.microsoft.com/office/powerpoint/2010/main" val="1537325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399" y="619396"/>
            <a:ext cx="5248563" cy="52485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99" y="619396"/>
            <a:ext cx="5226371" cy="5248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399" y="619396"/>
            <a:ext cx="5248563" cy="5276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6399" y="619396"/>
            <a:ext cx="5242979" cy="52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815" y="619815"/>
            <a:ext cx="5264884" cy="527612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7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 Splay Tree: Increasing Inserts, Decreasing Searches</a:t>
            </a:r>
          </a:p>
        </p:txBody>
      </p:sp>
    </p:spTree>
    <p:extLst>
      <p:ext uri="{BB962C8B-B14F-4D97-AF65-F5344CB8AC3E}">
        <p14:creationId xmlns:p14="http://schemas.microsoft.com/office/powerpoint/2010/main" val="3315373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399" y="619396"/>
            <a:ext cx="5248563" cy="52485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99" y="619396"/>
            <a:ext cx="5226371" cy="5248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399" y="619396"/>
            <a:ext cx="5248563" cy="5276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6399" y="619396"/>
            <a:ext cx="5242979" cy="52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815" y="619815"/>
            <a:ext cx="5264884" cy="5276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6399" y="619395"/>
            <a:ext cx="5226371" cy="524875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8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 Splay Tree: Increasing Inserts, Decreasing Searches</a:t>
            </a:r>
          </a:p>
        </p:txBody>
      </p:sp>
    </p:spTree>
    <p:extLst>
      <p:ext uri="{BB962C8B-B14F-4D97-AF65-F5344CB8AC3E}">
        <p14:creationId xmlns:p14="http://schemas.microsoft.com/office/powerpoint/2010/main" val="112227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399" y="619396"/>
            <a:ext cx="5248563" cy="52485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99" y="619396"/>
            <a:ext cx="5226371" cy="5248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399" y="619396"/>
            <a:ext cx="5248563" cy="5276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6399" y="619396"/>
            <a:ext cx="5242979" cy="52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815" y="619815"/>
            <a:ext cx="5264884" cy="5276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6399" y="619395"/>
            <a:ext cx="5226371" cy="5248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0815" y="619395"/>
            <a:ext cx="5248563" cy="5304939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9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9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9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9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9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 Splay Tree: Increasing Inserts, Decreasing Searches</a:t>
            </a:r>
          </a:p>
        </p:txBody>
      </p:sp>
    </p:spTree>
    <p:extLst>
      <p:ext uri="{BB962C8B-B14F-4D97-AF65-F5344CB8AC3E}">
        <p14:creationId xmlns:p14="http://schemas.microsoft.com/office/powerpoint/2010/main" val="2892120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BSTs are data structures reacting to a series of </a:t>
            </a:r>
            <a:r>
              <a:rPr lang="en-US" i="1" dirty="0"/>
              <a:t>operations</a:t>
            </a:r>
          </a:p>
          <a:p>
            <a:pPr lvl="1"/>
            <a:r>
              <a:rPr lang="en-US" dirty="0"/>
              <a:t> Insert, search, delete, merge, etc.</a:t>
            </a:r>
          </a:p>
          <a:p>
            <a:pPr lvl="1"/>
            <a:r>
              <a:rPr lang="en-US" dirty="0"/>
              <a:t> Each operation has an </a:t>
            </a:r>
            <a:r>
              <a:rPr lang="en-US" i="1" dirty="0"/>
              <a:t>argument</a:t>
            </a:r>
            <a:endParaRPr lang="en-US" dirty="0"/>
          </a:p>
          <a:p>
            <a:pPr lvl="1"/>
            <a:r>
              <a:rPr lang="en-US" dirty="0"/>
              <a:t> e.g. insert 10, delete 5, search 10, …</a:t>
            </a:r>
          </a:p>
          <a:p>
            <a:r>
              <a:rPr lang="en-US" dirty="0"/>
              <a:t> Each operation starts at the root</a:t>
            </a:r>
          </a:p>
          <a:p>
            <a:r>
              <a:rPr lang="en-US" dirty="0"/>
              <a:t> At each step:</a:t>
            </a:r>
            <a:endParaRPr lang="en-US" dirty="0"/>
          </a:p>
          <a:p>
            <a:pPr lvl="1"/>
            <a:r>
              <a:rPr lang="en-US" dirty="0"/>
              <a:t> Move between adjacent vertices</a:t>
            </a:r>
          </a:p>
          <a:p>
            <a:pPr lvl="1"/>
            <a:r>
              <a:rPr lang="en-US" dirty="0"/>
              <a:t> Perform a rotation</a:t>
            </a:r>
            <a:endParaRPr lang="en-US" dirty="0"/>
          </a:p>
          <a:p>
            <a:r>
              <a:rPr lang="en-US" dirty="0"/>
              <a:t> Eventually we </a:t>
            </a:r>
            <a:r>
              <a:rPr lang="en-US" i="1" dirty="0"/>
              <a:t>access</a:t>
            </a:r>
            <a:r>
              <a:rPr lang="en-US" dirty="0"/>
              <a:t> to argument of the operation</a:t>
            </a:r>
          </a:p>
          <a:p>
            <a:r>
              <a:rPr lang="en-US" dirty="0"/>
              <a:t> Access: find &amp; report back, insert, delete</a:t>
            </a:r>
          </a:p>
        </p:txBody>
      </p:sp>
    </p:spTree>
    <p:extLst>
      <p:ext uri="{BB962C8B-B14F-4D97-AF65-F5344CB8AC3E}">
        <p14:creationId xmlns:p14="http://schemas.microsoft.com/office/powerpoint/2010/main" val="3730141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399" y="619396"/>
            <a:ext cx="5248563" cy="52485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99" y="619396"/>
            <a:ext cx="5226371" cy="5248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399" y="619396"/>
            <a:ext cx="5248563" cy="5276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6399" y="619396"/>
            <a:ext cx="5242979" cy="52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815" y="619815"/>
            <a:ext cx="5264884" cy="5276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6399" y="619395"/>
            <a:ext cx="5226371" cy="5248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0815" y="619395"/>
            <a:ext cx="5248563" cy="53049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6400" y="619395"/>
            <a:ext cx="5265392" cy="5304939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10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0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0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0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0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 Splay Tree: Increasing Inserts, Decreasing Searches</a:t>
            </a:r>
          </a:p>
        </p:txBody>
      </p:sp>
    </p:spTree>
    <p:extLst>
      <p:ext uri="{BB962C8B-B14F-4D97-AF65-F5344CB8AC3E}">
        <p14:creationId xmlns:p14="http://schemas.microsoft.com/office/powerpoint/2010/main" val="1907818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399" y="619396"/>
            <a:ext cx="5248563" cy="52485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99" y="619396"/>
            <a:ext cx="5226371" cy="5248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399" y="619396"/>
            <a:ext cx="5248563" cy="5276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6399" y="619396"/>
            <a:ext cx="5242979" cy="52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815" y="619815"/>
            <a:ext cx="5264884" cy="5276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6399" y="619395"/>
            <a:ext cx="5226371" cy="5248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0815" y="619395"/>
            <a:ext cx="5248563" cy="53049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6400" y="619395"/>
            <a:ext cx="5265392" cy="53049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0815" y="619207"/>
            <a:ext cx="5282576" cy="530512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11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1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1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1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1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 Splay Tree: Increasing Inserts, Decreasing Searches</a:t>
            </a:r>
          </a:p>
        </p:txBody>
      </p:sp>
    </p:spTree>
    <p:extLst>
      <p:ext uri="{BB962C8B-B14F-4D97-AF65-F5344CB8AC3E}">
        <p14:creationId xmlns:p14="http://schemas.microsoft.com/office/powerpoint/2010/main" val="4080950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399" y="619396"/>
            <a:ext cx="5248563" cy="52485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99" y="619396"/>
            <a:ext cx="5226371" cy="5248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399" y="619396"/>
            <a:ext cx="5248563" cy="5276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6399" y="619396"/>
            <a:ext cx="5242979" cy="52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815" y="619815"/>
            <a:ext cx="5264884" cy="5276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6399" y="619395"/>
            <a:ext cx="5226371" cy="5248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0815" y="619395"/>
            <a:ext cx="5248563" cy="53049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6400" y="619395"/>
            <a:ext cx="5265392" cy="53049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0815" y="619207"/>
            <a:ext cx="5282576" cy="53051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6399" y="619207"/>
            <a:ext cx="5316487" cy="5305127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12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2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2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 Splay Tree: Increasing Inserts, Decreasing Searches</a:t>
            </a:r>
          </a:p>
        </p:txBody>
      </p:sp>
    </p:spTree>
    <p:extLst>
      <p:ext uri="{BB962C8B-B14F-4D97-AF65-F5344CB8AC3E}">
        <p14:creationId xmlns:p14="http://schemas.microsoft.com/office/powerpoint/2010/main" val="2493128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142" y="595307"/>
            <a:ext cx="5291077" cy="5296742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 Splay Tree: Increasing Inserts, Increasing Searches</a:t>
            </a:r>
          </a:p>
        </p:txBody>
      </p:sp>
    </p:spTree>
    <p:extLst>
      <p:ext uri="{BB962C8B-B14F-4D97-AF65-F5344CB8AC3E}">
        <p14:creationId xmlns:p14="http://schemas.microsoft.com/office/powerpoint/2010/main" val="3963056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142" y="595307"/>
            <a:ext cx="5291077" cy="52967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141" y="595307"/>
            <a:ext cx="5291077" cy="531378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 Splay Tree: Increasing Inserts, Increasing Searches</a:t>
            </a:r>
          </a:p>
        </p:txBody>
      </p:sp>
    </p:spTree>
    <p:extLst>
      <p:ext uri="{BB962C8B-B14F-4D97-AF65-F5344CB8AC3E}">
        <p14:creationId xmlns:p14="http://schemas.microsoft.com/office/powerpoint/2010/main" val="3748782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142" y="595307"/>
            <a:ext cx="5291077" cy="52967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141" y="595307"/>
            <a:ext cx="5291077" cy="5313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140" y="595307"/>
            <a:ext cx="5285484" cy="529674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 Splay Tree: Increasing Inserts, Increasing Searches</a:t>
            </a:r>
          </a:p>
        </p:txBody>
      </p:sp>
    </p:spTree>
    <p:extLst>
      <p:ext uri="{BB962C8B-B14F-4D97-AF65-F5344CB8AC3E}">
        <p14:creationId xmlns:p14="http://schemas.microsoft.com/office/powerpoint/2010/main" val="3958607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142" y="595307"/>
            <a:ext cx="5291077" cy="52967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141" y="595307"/>
            <a:ext cx="5291077" cy="5313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140" y="595307"/>
            <a:ext cx="5285484" cy="5296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546" y="595307"/>
            <a:ext cx="5291150" cy="531378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6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6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 Splay Tree: Increasing Inserts, Increasing Searches</a:t>
            </a:r>
          </a:p>
        </p:txBody>
      </p:sp>
    </p:spTree>
    <p:extLst>
      <p:ext uri="{BB962C8B-B14F-4D97-AF65-F5344CB8AC3E}">
        <p14:creationId xmlns:p14="http://schemas.microsoft.com/office/powerpoint/2010/main" val="4282862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142" y="595307"/>
            <a:ext cx="5291077" cy="52967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141" y="595307"/>
            <a:ext cx="5291077" cy="5313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140" y="595307"/>
            <a:ext cx="5285484" cy="5296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546" y="595307"/>
            <a:ext cx="5291150" cy="5313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141" y="595307"/>
            <a:ext cx="5319474" cy="529674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7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 Splay Tree: Increasing Inserts, Increasing Searches</a:t>
            </a:r>
          </a:p>
        </p:txBody>
      </p:sp>
    </p:spTree>
    <p:extLst>
      <p:ext uri="{BB962C8B-B14F-4D97-AF65-F5344CB8AC3E}">
        <p14:creationId xmlns:p14="http://schemas.microsoft.com/office/powerpoint/2010/main" val="1967965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142" y="595307"/>
            <a:ext cx="5291077" cy="52967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141" y="595307"/>
            <a:ext cx="5291077" cy="5313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140" y="595307"/>
            <a:ext cx="5285484" cy="5296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546" y="595307"/>
            <a:ext cx="5291150" cy="5313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141" y="595307"/>
            <a:ext cx="5319474" cy="52967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5140" y="595307"/>
            <a:ext cx="5302401" cy="529674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8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 Splay Tree: Increasing Inserts, Increasing Searches</a:t>
            </a:r>
          </a:p>
        </p:txBody>
      </p:sp>
    </p:spTree>
    <p:extLst>
      <p:ext uri="{BB962C8B-B14F-4D97-AF65-F5344CB8AC3E}">
        <p14:creationId xmlns:p14="http://schemas.microsoft.com/office/powerpoint/2010/main" val="357540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142" y="595307"/>
            <a:ext cx="5291077" cy="52967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141" y="595307"/>
            <a:ext cx="5291077" cy="5313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140" y="595307"/>
            <a:ext cx="5285484" cy="5296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546" y="595307"/>
            <a:ext cx="5291150" cy="5313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141" y="595307"/>
            <a:ext cx="5319474" cy="52967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5140" y="595307"/>
            <a:ext cx="5302401" cy="52967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9546" y="595307"/>
            <a:ext cx="5307995" cy="5330679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9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9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9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9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9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 Splay Tree: Increasing Inserts, Increasing Searches</a:t>
            </a:r>
          </a:p>
        </p:txBody>
      </p:sp>
    </p:spTree>
    <p:extLst>
      <p:ext uri="{BB962C8B-B14F-4D97-AF65-F5344CB8AC3E}">
        <p14:creationId xmlns:p14="http://schemas.microsoft.com/office/powerpoint/2010/main" val="1659927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963561" y="1825625"/>
            <a:ext cx="4390239" cy="332521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horz" lIns="182880" tIns="182880" rIns="182880" bIns="1828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Optimality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97137" cy="4351338"/>
          </a:xfrm>
        </p:spPr>
        <p:txBody>
          <a:bodyPr/>
          <a:lstStyle/>
          <a:p>
            <a:r>
              <a:rPr lang="en-US" dirty="0"/>
              <a:t> Given a known set of operations, we can calculate</a:t>
            </a:r>
          </a:p>
          <a:p>
            <a:r>
              <a:rPr lang="en-US" dirty="0"/>
              <a:t> But for an unknown set of operations, what tree reacts the best?</a:t>
            </a:r>
          </a:p>
          <a:p>
            <a:r>
              <a:rPr lang="en-US" dirty="0"/>
              <a:t> Can be expressed mathematically…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229" y="2039447"/>
            <a:ext cx="3900901" cy="2598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9961" y="4755761"/>
            <a:ext cx="2699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rPr>
              <a:t>Source: CLRS,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rPr>
              <a:t>ch.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rPr>
              <a:t> 15.6</a:t>
            </a:r>
          </a:p>
        </p:txBody>
      </p:sp>
    </p:spTree>
    <p:extLst>
      <p:ext uri="{BB962C8B-B14F-4D97-AF65-F5344CB8AC3E}">
        <p14:creationId xmlns:p14="http://schemas.microsoft.com/office/powerpoint/2010/main" val="41697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 Red–Black Tree: Increasing Inserts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618" y="540250"/>
            <a:ext cx="5378125" cy="54068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619" y="515631"/>
            <a:ext cx="5419880" cy="54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93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 Red–Black Tree: Increasing Inserts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618" y="540250"/>
            <a:ext cx="5378125" cy="540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33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810" y="310393"/>
            <a:ext cx="6291743" cy="5866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61317" y="310392"/>
            <a:ext cx="1751902" cy="586657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vert270" lIns="182880" tIns="182880" rIns="182880" bIns="18288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/>
              <a:t> Simple BST: Balanced Inserts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618" y="540250"/>
            <a:ext cx="5378125" cy="54068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618" y="540250"/>
            <a:ext cx="5378125" cy="54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77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7236"/>
            <a:ext cx="10515600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 GitHub Repository: 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https://github.com/forsooth/BST-analysis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4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5763492" y="1825624"/>
            <a:ext cx="3038764" cy="1684194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horz" lIns="182880" tIns="182880" rIns="182880" bIns="1828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4"/>
            <a:ext cx="4925291" cy="4351338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horz" lIns="182880" tIns="182880" rIns="182880" bIns="1828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943363" y="1825624"/>
            <a:ext cx="2410437" cy="4351338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horz" lIns="182880" tIns="182880" rIns="182880" bIns="1828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Arborally</a:t>
            </a:r>
            <a:r>
              <a:rPr lang="en-US" dirty="0"/>
              <a:t> Satisfied Point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7964055" cy="4351338"/>
          </a:xfrm>
          <a:noFill/>
        </p:spPr>
        <p:txBody>
          <a:bodyPr/>
          <a:lstStyle/>
          <a:p>
            <a:r>
              <a:rPr lang="en-US" dirty="0"/>
              <a:t> For any pair of points:</a:t>
            </a:r>
          </a:p>
          <a:p>
            <a:pPr lvl="1"/>
            <a:r>
              <a:rPr lang="en-US" dirty="0"/>
              <a:t> If the two points form a rectangle:</a:t>
            </a:r>
          </a:p>
          <a:p>
            <a:pPr lvl="2"/>
            <a:r>
              <a:rPr lang="en-US" dirty="0"/>
              <a:t>There exists a third point inside or on the boundary of that rectangle</a:t>
            </a:r>
            <a:endParaRPr lang="en-US" dirty="0"/>
          </a:p>
          <a:p>
            <a:r>
              <a:rPr lang="en-US" dirty="0"/>
              <a:t> Translation to BSTs:</a:t>
            </a:r>
          </a:p>
          <a:p>
            <a:pPr lvl="1"/>
            <a:r>
              <a:rPr lang="en-US" dirty="0"/>
              <a:t> In 2D</a:t>
            </a:r>
          </a:p>
          <a:p>
            <a:pPr lvl="1"/>
            <a:r>
              <a:rPr lang="en-US" dirty="0"/>
              <a:t> x-axis: values being accessed</a:t>
            </a:r>
          </a:p>
          <a:p>
            <a:pPr lvl="1"/>
            <a:r>
              <a:rPr lang="en-US" dirty="0"/>
              <a:t> y-axis: operation # of access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790" y="2019614"/>
            <a:ext cx="1865581" cy="396335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904597" y="3644754"/>
            <a:ext cx="2897657" cy="2532208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horz" lIns="182880" tIns="182880" rIns="182880" bIns="1828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https://upload.wikimedia.org/wikipedia/commons/f/fe/Geometrical_view_of_binary_search_trees_-_access_sequence_onl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682" y="4505729"/>
            <a:ext cx="1723690" cy="153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commons/7/7f/StaticBinarySearchTree_GeometricalView_exampl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895" y="3763705"/>
            <a:ext cx="1364039" cy="143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035918" y="5804342"/>
            <a:ext cx="2699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hlinkClick r:id="rId6"/>
              </a:rPr>
              <a:t>Source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36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Arborally</a:t>
            </a:r>
            <a:r>
              <a:rPr lang="en-US" dirty="0"/>
              <a:t> Satisfied Point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2050" name="Picture 2" descr="https://upload.wikimedia.org/wikipedia/commons/f/fe/Geometrical_view_of_binary_search_trees_-_access_sequence_onl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584" y="2196190"/>
            <a:ext cx="4043432" cy="361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74295" y="1825624"/>
            <a:ext cx="5179506" cy="4351338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horz" lIns="182880" tIns="182880" rIns="182880" bIns="1828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/>
              <a:t>  </a:t>
            </a:r>
            <a:endParaRPr lang="en-US" dirty="0"/>
          </a:p>
        </p:txBody>
      </p:sp>
      <p:pic>
        <p:nvPicPr>
          <p:cNvPr id="2052" name="Picture 4" descr="https://upload.wikimedia.org/wikipedia/commons/3/37/Geometrical_view_of_binary_search_trees_-_access_sequen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078" y="2196190"/>
            <a:ext cx="4043432" cy="361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831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Arborally</a:t>
            </a:r>
            <a:r>
              <a:rPr lang="en-US" dirty="0"/>
              <a:t> Satisfied Point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2050" name="Picture 2" descr="https://upload.wikimedia.org/wikipedia/commons/f/fe/Geometrical_view_of_binary_search_trees_-_access_sequence_onl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584" y="2196190"/>
            <a:ext cx="4043432" cy="361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74295" y="1825624"/>
            <a:ext cx="5179506" cy="4351338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horz" lIns="182880" tIns="182880" rIns="182880" bIns="1828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/>
              <a:t>  </a:t>
            </a:r>
            <a:endParaRPr lang="en-US" dirty="0"/>
          </a:p>
        </p:txBody>
      </p:sp>
      <p:pic>
        <p:nvPicPr>
          <p:cNvPr id="2052" name="Picture 4" descr="https://upload.wikimedia.org/wikipedia/commons/3/37/Geometrical_view_of_binary_search_trees_-_access_sequen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078" y="2196190"/>
            <a:ext cx="4043432" cy="361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78" y="2198695"/>
            <a:ext cx="4043432" cy="361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45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Arborally</a:t>
            </a:r>
            <a:r>
              <a:rPr lang="en-US" dirty="0"/>
              <a:t> Satisfied Point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2050" name="Picture 2" descr="https://upload.wikimedia.org/wikipedia/commons/f/fe/Geometrical_view_of_binary_search_trees_-_access_sequence_onl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584" y="2196190"/>
            <a:ext cx="4043432" cy="361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74295" y="1825624"/>
            <a:ext cx="5179506" cy="4351338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horz" lIns="182880" tIns="182880" rIns="182880" bIns="1828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/>
              <a:t>  </a:t>
            </a:r>
            <a:endParaRPr lang="en-US" dirty="0"/>
          </a:p>
        </p:txBody>
      </p:sp>
      <p:pic>
        <p:nvPicPr>
          <p:cNvPr id="2052" name="Picture 4" descr="https://upload.wikimedia.org/wikipedia/commons/3/37/Geometrical_view_of_binary_search_trees_-_access_sequen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078" y="2196190"/>
            <a:ext cx="4043432" cy="361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78" y="2197037"/>
            <a:ext cx="4043431" cy="361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7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Arborally</a:t>
            </a:r>
            <a:r>
              <a:rPr lang="en-US" dirty="0"/>
              <a:t> Satisfied Point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2050" name="Picture 2" descr="https://upload.wikimedia.org/wikipedia/commons/f/fe/Geometrical_view_of_binary_search_trees_-_access_sequence_onl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584" y="2196190"/>
            <a:ext cx="4043432" cy="361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74295" y="1825624"/>
            <a:ext cx="5179506" cy="4351338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vert="horz" lIns="182880" tIns="182880" rIns="182880" bIns="1828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/>
              <a:t> 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21" y="2196190"/>
            <a:ext cx="4043433" cy="36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0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F7F7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621</Words>
  <Application>Microsoft Office PowerPoint</Application>
  <PresentationFormat>Widescreen</PresentationFormat>
  <Paragraphs>124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Raleway</vt:lpstr>
      <vt:lpstr>Calibri</vt:lpstr>
      <vt:lpstr>InputMono</vt:lpstr>
      <vt:lpstr>Lato</vt:lpstr>
      <vt:lpstr>Baskerville Old Face</vt:lpstr>
      <vt:lpstr>Arial</vt:lpstr>
      <vt:lpstr>Office Theme</vt:lpstr>
      <vt:lpstr>Geometric Interpretation of BSTs</vt:lpstr>
      <vt:lpstr>Part I: Some Review</vt:lpstr>
      <vt:lpstr>The Model</vt:lpstr>
      <vt:lpstr>BST Optimality</vt:lpstr>
      <vt:lpstr>Arborally Satisfied Point Sets</vt:lpstr>
      <vt:lpstr>Arborally Satisfied Point Sets</vt:lpstr>
      <vt:lpstr>Arborally Satisfied Point Sets</vt:lpstr>
      <vt:lpstr>Arborally Satisfied Point Sets</vt:lpstr>
      <vt:lpstr>Arborally Satisfied Point Sets</vt:lpstr>
      <vt:lpstr>Dynamic Optimality</vt:lpstr>
      <vt:lpstr>Part II: Our Project</vt:lpstr>
      <vt:lpstr>Generation of BST Plots</vt:lpstr>
      <vt:lpstr>Architecture</vt:lpstr>
      <vt:lpstr>Output Format</vt:lpstr>
      <vt:lpstr>Arboral Satisfaction</vt:lpstr>
      <vt:lpstr>Time Complexity</vt:lpstr>
      <vt:lpstr>Time Complexity</vt:lpstr>
      <vt:lpstr>PowerPoint Presentation</vt:lpstr>
      <vt:lpstr>PowerPoint Presentation</vt:lpstr>
      <vt:lpstr>PowerPoint Presentation</vt:lpstr>
      <vt:lpstr>PowerPoint Presentation</vt:lpstr>
      <vt:lpstr>A Game: AVL, Splay, Simple, Red–Black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</dc:creator>
  <cp:lastModifiedBy>Matt</cp:lastModifiedBy>
  <cp:revision>23</cp:revision>
  <dcterms:created xsi:type="dcterms:W3CDTF">2017-04-27T17:13:09Z</dcterms:created>
  <dcterms:modified xsi:type="dcterms:W3CDTF">2017-04-27T21:50:07Z</dcterms:modified>
</cp:coreProperties>
</file>